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8" r:id="rId2"/>
    <p:sldId id="259" r:id="rId3"/>
    <p:sldId id="262" r:id="rId4"/>
    <p:sldId id="260" r:id="rId5"/>
    <p:sldId id="261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63" autoAdjust="0"/>
    <p:restoredTop sz="93322" autoAdjust="0"/>
  </p:normalViewPr>
  <p:slideViewPr>
    <p:cSldViewPr>
      <p:cViewPr>
        <p:scale>
          <a:sx n="75" d="100"/>
          <a:sy n="75" d="100"/>
        </p:scale>
        <p:origin x="-44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F1962-245E-4FD4-ADE5-67346C3A6007}" type="datetimeFigureOut">
              <a:rPr lang="en-US" smtClean="0"/>
              <a:t>5/27/2015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8BCEB-EE46-431C-99B5-CA7DD9EEA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3453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AD4A0-10C0-49DD-982D-0917DDB62BD7}" type="datetimeFigureOut">
              <a:rPr lang="en-US" smtClean="0"/>
              <a:t>5/27/2015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A6BBF-4A76-41F4-89B9-4E7904C1D3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174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2714643"/>
          </a:xfrm>
        </p:spPr>
        <p:txBody>
          <a:bodyPr>
            <a:noAutofit/>
          </a:bodyPr>
          <a:lstStyle/>
          <a:p>
            <a:r>
              <a:rPr lang="en-GB" sz="7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cript MT Bold" pitchFamily="66" charset="0"/>
              </a:rPr>
              <a:t>Le </a:t>
            </a:r>
            <a:r>
              <a:rPr lang="en-GB" sz="7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cript MT Bold" pitchFamily="66" charset="0"/>
              </a:rPr>
              <a:t>comparatif</a:t>
            </a:r>
            <a:r>
              <a:rPr lang="en-GB" sz="7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cript MT Bold" pitchFamily="66" charset="0"/>
              </a:rPr>
              <a:t> et</a:t>
            </a:r>
            <a:br>
              <a:rPr lang="en-GB" sz="7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cript MT Bold" pitchFamily="66" charset="0"/>
              </a:rPr>
            </a:br>
            <a:r>
              <a:rPr lang="en-GB" sz="7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cript MT Bold" pitchFamily="66" charset="0"/>
              </a:rPr>
              <a:t>le </a:t>
            </a:r>
            <a:r>
              <a:rPr lang="en-GB" sz="7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cript MT Bold" pitchFamily="66" charset="0"/>
              </a:rPr>
              <a:t>superlatif</a:t>
            </a:r>
            <a:r>
              <a:rPr lang="en-GB" sz="7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cript MT Bold" pitchFamily="66" charset="0"/>
              </a:rPr>
              <a:t> ?</a:t>
            </a:r>
            <a:endParaRPr lang="en-US" sz="7200" b="1" dirty="0">
              <a:solidFill>
                <a:schemeClr val="tx2">
                  <a:lumMod val="60000"/>
                  <a:lumOff val="40000"/>
                </a:schemeClr>
              </a:solidFill>
              <a:latin typeface="Script MT Bold" pitchFamily="66" charset="0"/>
            </a:endParaRPr>
          </a:p>
        </p:txBody>
      </p:sp>
      <p:pic>
        <p:nvPicPr>
          <p:cNvPr id="4098" name="Picture 2" descr="http://maxweber.hunter.cuny.edu/pub/eres/EDSPC715_MCINTYRE/sbPuzzl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4000504"/>
            <a:ext cx="2681283" cy="2473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>
                <a:solidFill>
                  <a:srgbClr val="7030A0"/>
                </a:solidFill>
                <a:latin typeface="Arial Rounded MT Bold" pitchFamily="34" charset="0"/>
              </a:rPr>
              <a:t>Le </a:t>
            </a:r>
            <a:r>
              <a:rPr lang="en-GB" i="1" dirty="0" err="1" smtClean="0">
                <a:solidFill>
                  <a:srgbClr val="7030A0"/>
                </a:solidFill>
                <a:latin typeface="Arial Rounded MT Bold" pitchFamily="34" charset="0"/>
              </a:rPr>
              <a:t>comparatif</a:t>
            </a:r>
            <a:endParaRPr lang="en-GB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4006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Pour comparer </a:t>
            </a:r>
            <a:r>
              <a:rPr lang="en-GB" sz="2800" b="1" dirty="0" err="1" smtClean="0"/>
              <a:t>deux</a:t>
            </a:r>
            <a:r>
              <a:rPr lang="en-GB" sz="2800" b="1" dirty="0" smtClean="0"/>
              <a:t> ____________________________ </a:t>
            </a:r>
            <a:r>
              <a:rPr lang="en-GB" sz="2800" dirty="0" smtClean="0"/>
              <a:t>en </a:t>
            </a:r>
            <a:r>
              <a:rPr lang="en-GB" sz="2800" dirty="0" err="1" smtClean="0"/>
              <a:t>utilisant</a:t>
            </a:r>
            <a:r>
              <a:rPr lang="en-GB" sz="2800" dirty="0" smtClean="0"/>
              <a:t> ____________________________</a:t>
            </a:r>
            <a:endParaRPr lang="en-GB" sz="2800" b="1" u="sng" dirty="0" smtClean="0"/>
          </a:p>
          <a:p>
            <a:pPr>
              <a:buNone/>
            </a:pPr>
            <a:r>
              <a:rPr lang="en-GB" sz="2800" b="1" u="sng" dirty="0" err="1" smtClean="0">
                <a:solidFill>
                  <a:srgbClr val="00B050"/>
                </a:solidFill>
              </a:rPr>
              <a:t>Eg</a:t>
            </a:r>
            <a:r>
              <a:rPr lang="en-GB" sz="2800" b="1" u="sng" dirty="0" smtClean="0">
                <a:solidFill>
                  <a:srgbClr val="00B050"/>
                </a:solidFill>
              </a:rPr>
              <a:t>: </a:t>
            </a:r>
            <a:r>
              <a:rPr lang="en-GB" sz="2800" dirty="0" smtClean="0"/>
              <a:t>	Mark </a:t>
            </a:r>
            <a:r>
              <a:rPr lang="en-GB" sz="2800" dirty="0" err="1" smtClean="0"/>
              <a:t>est</a:t>
            </a:r>
            <a:r>
              <a:rPr lang="en-GB" sz="2800" dirty="0" smtClean="0"/>
              <a:t> grand.</a:t>
            </a:r>
            <a:br>
              <a:rPr lang="en-GB" sz="2800" dirty="0" smtClean="0"/>
            </a:br>
            <a:r>
              <a:rPr lang="en-GB" sz="2800" dirty="0" smtClean="0"/>
              <a:t>	John </a:t>
            </a:r>
            <a:r>
              <a:rPr lang="en-GB" sz="2800" dirty="0" err="1" smtClean="0"/>
              <a:t>est</a:t>
            </a:r>
            <a:r>
              <a:rPr lang="en-GB" sz="2800" dirty="0" smtClean="0"/>
              <a:t> </a:t>
            </a:r>
            <a:r>
              <a:rPr lang="en-GB" sz="2800" i="1" dirty="0" smtClean="0"/>
              <a:t>___________ </a:t>
            </a:r>
            <a:r>
              <a:rPr lang="en-GB" sz="2800" dirty="0" smtClean="0"/>
              <a:t>grand </a:t>
            </a:r>
            <a:r>
              <a:rPr lang="en-GB" sz="2800" i="1" dirty="0" smtClean="0"/>
              <a:t>__________ </a:t>
            </a:r>
            <a:r>
              <a:rPr lang="en-GB" sz="2800" dirty="0" smtClean="0"/>
              <a:t>Mark.</a:t>
            </a:r>
          </a:p>
          <a:p>
            <a:endParaRPr lang="en-GB" sz="2800" dirty="0" smtClean="0"/>
          </a:p>
          <a:p>
            <a:r>
              <a:rPr lang="en-GB" sz="2800" dirty="0" smtClean="0"/>
              <a:t>Pour comparer </a:t>
            </a:r>
            <a:r>
              <a:rPr lang="en-GB" sz="2800" b="1" dirty="0" err="1" smtClean="0"/>
              <a:t>deux</a:t>
            </a:r>
            <a:r>
              <a:rPr lang="en-GB" sz="2800" b="1" dirty="0" smtClean="0"/>
              <a:t> _____________ </a:t>
            </a:r>
            <a:r>
              <a:rPr lang="en-GB" sz="2800" dirty="0" smtClean="0"/>
              <a:t>en </a:t>
            </a:r>
            <a:r>
              <a:rPr lang="en-GB" sz="2800" dirty="0" err="1" smtClean="0"/>
              <a:t>utilisant</a:t>
            </a:r>
            <a:r>
              <a:rPr lang="en-GB" sz="2800" dirty="0" smtClean="0"/>
              <a:t> un </a:t>
            </a:r>
            <a:r>
              <a:rPr lang="en-GB" sz="2800" u="sng" dirty="0" smtClean="0"/>
              <a:t>_______________________________</a:t>
            </a:r>
            <a:endParaRPr lang="en-GB" sz="2800" b="1" u="sng" dirty="0" smtClean="0"/>
          </a:p>
          <a:p>
            <a:pPr marL="0" indent="0">
              <a:buNone/>
            </a:pPr>
            <a:r>
              <a:rPr lang="en-GB" sz="2800" b="1" u="sng" dirty="0" err="1">
                <a:solidFill>
                  <a:srgbClr val="00B050"/>
                </a:solidFill>
              </a:rPr>
              <a:t>Eg</a:t>
            </a:r>
            <a:r>
              <a:rPr lang="en-GB" sz="2800" b="1" u="sng" dirty="0">
                <a:solidFill>
                  <a:srgbClr val="00B050"/>
                </a:solidFill>
              </a:rPr>
              <a:t>: </a:t>
            </a:r>
            <a:r>
              <a:rPr lang="en-GB" sz="2800" dirty="0"/>
              <a:t>	</a:t>
            </a:r>
            <a:r>
              <a:rPr lang="en-GB" sz="2800" dirty="0" err="1" smtClean="0"/>
              <a:t>Mme.</a:t>
            </a:r>
            <a:r>
              <a:rPr lang="en-GB" sz="2800" dirty="0" smtClean="0"/>
              <a:t> </a:t>
            </a:r>
            <a:r>
              <a:rPr lang="en-GB" sz="2800" dirty="0" err="1" smtClean="0"/>
              <a:t>Biega</a:t>
            </a:r>
            <a:r>
              <a:rPr lang="en-GB" sz="2800" dirty="0" smtClean="0"/>
              <a:t> mange </a:t>
            </a:r>
            <a:r>
              <a:rPr lang="en-GB" sz="2800" dirty="0" err="1" smtClean="0"/>
              <a:t>vite</a:t>
            </a:r>
            <a:r>
              <a:rPr lang="en-GB" sz="2800" dirty="0" smtClean="0"/>
              <a:t>.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/>
              <a:t>	</a:t>
            </a:r>
            <a:r>
              <a:rPr lang="en-GB" sz="2800" dirty="0" smtClean="0"/>
              <a:t>M. </a:t>
            </a:r>
            <a:r>
              <a:rPr lang="en-GB" sz="2800" dirty="0" err="1" smtClean="0"/>
              <a:t>Biega</a:t>
            </a:r>
            <a:r>
              <a:rPr lang="en-GB" sz="2800" dirty="0" smtClean="0"/>
              <a:t> mange </a:t>
            </a:r>
            <a:r>
              <a:rPr lang="en-GB" sz="2800" i="1" dirty="0" smtClean="0"/>
              <a:t>___________ </a:t>
            </a:r>
            <a:r>
              <a:rPr lang="en-GB" sz="2800" dirty="0" err="1" smtClean="0"/>
              <a:t>vite</a:t>
            </a:r>
            <a:r>
              <a:rPr lang="en-GB" sz="2800" dirty="0" smtClean="0"/>
              <a:t> </a:t>
            </a:r>
            <a:r>
              <a:rPr lang="en-GB" sz="2800" i="1" dirty="0" smtClean="0"/>
              <a:t>_______</a:t>
            </a:r>
            <a:r>
              <a:rPr lang="en-GB" sz="2800" dirty="0" err="1" smtClean="0"/>
              <a:t>Mme.</a:t>
            </a:r>
            <a:r>
              <a:rPr lang="en-GB" sz="2800" dirty="0" smtClean="0"/>
              <a:t> </a:t>
            </a:r>
            <a:r>
              <a:rPr lang="en-GB" sz="2800" dirty="0" err="1" smtClean="0"/>
              <a:t>Biega</a:t>
            </a:r>
            <a:r>
              <a:rPr lang="en-GB" sz="2800" dirty="0" smtClean="0"/>
              <a:t>.	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Arial" charset="0"/>
              <a:buChar char="•"/>
            </a:pPr>
            <a:r>
              <a:rPr lang="en-GB" dirty="0" smtClean="0"/>
              <a:t>Pour former le </a:t>
            </a:r>
            <a:r>
              <a:rPr lang="en-GB" b="1" u="sng" dirty="0" err="1" smtClean="0"/>
              <a:t>comparatif</a:t>
            </a:r>
            <a:r>
              <a:rPr lang="en-GB" dirty="0" smtClean="0"/>
              <a:t> des </a:t>
            </a:r>
            <a:r>
              <a:rPr lang="en-GB" dirty="0" err="1" smtClean="0"/>
              <a:t>adjectifs</a:t>
            </a:r>
            <a:r>
              <a:rPr lang="en-GB" dirty="0" smtClean="0"/>
              <a:t> et des </a:t>
            </a:r>
            <a:r>
              <a:rPr lang="en-GB" dirty="0" err="1" smtClean="0"/>
              <a:t>adverbes</a:t>
            </a:r>
            <a:r>
              <a:rPr lang="en-GB" dirty="0" smtClean="0"/>
              <a:t>:</a:t>
            </a:r>
          </a:p>
          <a:p>
            <a:pPr>
              <a:buFont typeface="Arial" charset="0"/>
              <a:buChar char="•"/>
            </a:pPr>
            <a:endParaRPr lang="en-GB" dirty="0" smtClean="0"/>
          </a:p>
          <a:p>
            <a:pPr marL="0" indent="0">
              <a:buNone/>
            </a:pPr>
            <a:r>
              <a:rPr lang="en-GB" b="1" dirty="0" smtClean="0"/>
              <a:t>_______________________________________________</a:t>
            </a:r>
          </a:p>
          <a:p>
            <a:pPr marL="0" indent="0">
              <a:buNone/>
            </a:pPr>
            <a:endParaRPr lang="en-GB" b="1" dirty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GB" b="1" u="sng" dirty="0" err="1">
                <a:solidFill>
                  <a:srgbClr val="00B050"/>
                </a:solidFill>
              </a:rPr>
              <a:t>Eg</a:t>
            </a:r>
            <a:r>
              <a:rPr lang="en-GB" b="1" u="sng" dirty="0">
                <a:solidFill>
                  <a:srgbClr val="00B050"/>
                </a:solidFill>
              </a:rPr>
              <a:t>:</a:t>
            </a:r>
            <a:r>
              <a:rPr lang="en-GB" dirty="0"/>
              <a:t>	John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b="1" dirty="0">
                <a:solidFill>
                  <a:srgbClr val="FFC000"/>
                </a:solidFill>
              </a:rPr>
              <a:t>PLUS</a:t>
            </a:r>
            <a:r>
              <a:rPr lang="en-GB" dirty="0"/>
              <a:t> </a:t>
            </a:r>
            <a:r>
              <a:rPr lang="en-GB" b="1" dirty="0" smtClean="0">
                <a:solidFill>
                  <a:schemeClr val="accent4"/>
                </a:solidFill>
              </a:rPr>
              <a:t>GRAND </a:t>
            </a:r>
            <a:r>
              <a:rPr lang="en-GB" b="1" dirty="0" smtClean="0">
                <a:solidFill>
                  <a:srgbClr val="00B0F0"/>
                </a:solidFill>
              </a:rPr>
              <a:t>QUE</a:t>
            </a:r>
            <a:r>
              <a:rPr lang="en-GB" dirty="0" smtClean="0"/>
              <a:t> </a:t>
            </a:r>
            <a:r>
              <a:rPr lang="en-GB" dirty="0"/>
              <a:t>Mark</a:t>
            </a:r>
            <a:r>
              <a:rPr lang="en-GB" dirty="0" smtClean="0"/>
              <a:t>.</a:t>
            </a:r>
            <a:br>
              <a:rPr lang="en-GB" dirty="0" smtClean="0"/>
            </a:br>
            <a:r>
              <a:rPr lang="en-GB" dirty="0" smtClean="0"/>
              <a:t>	</a:t>
            </a:r>
            <a:r>
              <a:rPr lang="en-GB" dirty="0" err="1" smtClean="0"/>
              <a:t>Mme.</a:t>
            </a:r>
            <a:r>
              <a:rPr lang="en-GB" dirty="0" smtClean="0"/>
              <a:t> </a:t>
            </a:r>
            <a:r>
              <a:rPr lang="en-GB" dirty="0" err="1"/>
              <a:t>Biega</a:t>
            </a:r>
            <a:r>
              <a:rPr lang="en-GB" dirty="0"/>
              <a:t> mange </a:t>
            </a:r>
            <a:r>
              <a:rPr lang="en-GB" b="1" dirty="0" smtClean="0">
                <a:solidFill>
                  <a:srgbClr val="FFC000"/>
                </a:solidFill>
              </a:rPr>
              <a:t>MOINS </a:t>
            </a:r>
            <a:r>
              <a:rPr lang="en-GB" b="1" dirty="0" smtClean="0">
                <a:solidFill>
                  <a:schemeClr val="accent4"/>
                </a:solidFill>
              </a:rPr>
              <a:t>VITE </a:t>
            </a:r>
            <a:r>
              <a:rPr lang="en-GB" b="1" dirty="0">
                <a:solidFill>
                  <a:srgbClr val="00B0F0"/>
                </a:solidFill>
              </a:rPr>
              <a:t>QUE</a:t>
            </a:r>
            <a:r>
              <a:rPr lang="en-GB" dirty="0"/>
              <a:t> </a:t>
            </a:r>
            <a:r>
              <a:rPr lang="en-GB" dirty="0" smtClean="0"/>
              <a:t>M. </a:t>
            </a:r>
            <a:r>
              <a:rPr lang="en-GB" dirty="0" err="1"/>
              <a:t>Biega</a:t>
            </a:r>
            <a:r>
              <a:rPr lang="en-GB" dirty="0"/>
              <a:t>.	</a:t>
            </a:r>
          </a:p>
          <a:p>
            <a:pPr>
              <a:buNone/>
            </a:pPr>
            <a:endParaRPr lang="en-GB" dirty="0"/>
          </a:p>
          <a:p>
            <a:pPr>
              <a:buFont typeface="Arial" charset="0"/>
              <a:buChar char="•"/>
            </a:pPr>
            <a:r>
              <a:rPr lang="en-GB" dirty="0" smtClean="0"/>
              <a:t>On </a:t>
            </a:r>
            <a:r>
              <a:rPr lang="en-GB" dirty="0" err="1" smtClean="0"/>
              <a:t>doit</a:t>
            </a:r>
            <a:r>
              <a:rPr lang="en-GB" dirty="0" smtClean="0"/>
              <a:t> ________________________ avec les </a:t>
            </a:r>
            <a:r>
              <a:rPr lang="en-GB" dirty="0" err="1" smtClean="0"/>
              <a:t>adjectifs</a:t>
            </a:r>
            <a:endParaRPr lang="en-GB" dirty="0"/>
          </a:p>
          <a:p>
            <a:pPr>
              <a:buNone/>
            </a:pPr>
            <a:r>
              <a:rPr lang="en-GB" b="1" u="sng" dirty="0" err="1">
                <a:solidFill>
                  <a:srgbClr val="00B050"/>
                </a:solidFill>
              </a:rPr>
              <a:t>Eg</a:t>
            </a:r>
            <a:r>
              <a:rPr lang="en-GB" b="1" u="sng" dirty="0">
                <a:solidFill>
                  <a:srgbClr val="00B050"/>
                </a:solidFill>
              </a:rPr>
              <a:t>:</a:t>
            </a:r>
            <a:r>
              <a:rPr lang="en-GB" dirty="0"/>
              <a:t>	Marie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b="1" dirty="0">
                <a:solidFill>
                  <a:srgbClr val="FFC000"/>
                </a:solidFill>
              </a:rPr>
              <a:t>PLUS</a:t>
            </a:r>
            <a:r>
              <a:rPr lang="en-GB" dirty="0"/>
              <a:t> </a:t>
            </a:r>
            <a:r>
              <a:rPr lang="en-GB" b="1" dirty="0" smtClean="0">
                <a:solidFill>
                  <a:schemeClr val="accent4"/>
                </a:solidFill>
              </a:rPr>
              <a:t>________________ </a:t>
            </a:r>
            <a:r>
              <a:rPr lang="en-GB" b="1" dirty="0" smtClean="0">
                <a:solidFill>
                  <a:srgbClr val="00B0F0"/>
                </a:solidFill>
              </a:rPr>
              <a:t>QUE </a:t>
            </a:r>
            <a:r>
              <a:rPr lang="en-GB" dirty="0"/>
              <a:t>Mark.	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>
                <a:solidFill>
                  <a:srgbClr val="7030A0"/>
                </a:solidFill>
                <a:latin typeface="Arial Rounded MT Bold" pitchFamily="34" charset="0"/>
              </a:rPr>
              <a:t>Le </a:t>
            </a:r>
            <a:r>
              <a:rPr lang="en-GB" i="1" dirty="0" err="1" smtClean="0">
                <a:solidFill>
                  <a:srgbClr val="7030A0"/>
                </a:solidFill>
                <a:latin typeface="Arial Rounded MT Bold" pitchFamily="34" charset="0"/>
              </a:rPr>
              <a:t>comparatif</a:t>
            </a:r>
            <a:endParaRPr lang="en-GB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342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i="1" dirty="0" smtClean="0">
                <a:solidFill>
                  <a:srgbClr val="7030A0"/>
                </a:solidFill>
                <a:latin typeface="Arial Rounded MT Bold" pitchFamily="34" charset="0"/>
              </a:rPr>
              <a:t>Le </a:t>
            </a:r>
            <a:r>
              <a:rPr lang="en-GB" i="1" dirty="0" err="1" smtClean="0">
                <a:solidFill>
                  <a:srgbClr val="7030A0"/>
                </a:solidFill>
                <a:latin typeface="Arial Rounded MT Bold" pitchFamily="34" charset="0"/>
              </a:rPr>
              <a:t>superlatif</a:t>
            </a:r>
            <a:endParaRPr lang="en-GB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92500" lnSpcReduction="20000"/>
          </a:bodyPr>
          <a:lstStyle/>
          <a:p>
            <a:r>
              <a:rPr lang="en-GB" sz="2800" dirty="0" smtClean="0"/>
              <a:t>Pour comparer </a:t>
            </a:r>
            <a:r>
              <a:rPr lang="en-GB" sz="2800" b="1" u="sng" dirty="0" smtClean="0"/>
              <a:t>____________</a:t>
            </a:r>
            <a:r>
              <a:rPr lang="en-GB" sz="2800" b="1" dirty="0" smtClean="0"/>
              <a:t> </a:t>
            </a:r>
            <a:r>
              <a:rPr lang="en-GB" sz="2800" dirty="0" smtClean="0"/>
              <a:t>de </a:t>
            </a:r>
            <a:r>
              <a:rPr lang="en-GB" sz="2800" dirty="0" err="1" smtClean="0"/>
              <a:t>deux</a:t>
            </a:r>
            <a:r>
              <a:rPr lang="en-GB" sz="2800" dirty="0" smtClean="0"/>
              <a:t> choses/</a:t>
            </a:r>
            <a:r>
              <a:rPr lang="en-GB" sz="2800" dirty="0" err="1" smtClean="0"/>
              <a:t>personnes</a:t>
            </a:r>
            <a:endParaRPr lang="en-GB" sz="2800" dirty="0" smtClean="0"/>
          </a:p>
          <a:p>
            <a:pPr>
              <a:buNone/>
            </a:pPr>
            <a:r>
              <a:rPr lang="en-GB" sz="2800" b="1" u="sng" dirty="0" err="1" smtClean="0">
                <a:solidFill>
                  <a:srgbClr val="00B050"/>
                </a:solidFill>
              </a:rPr>
              <a:t>Eg</a:t>
            </a:r>
            <a:r>
              <a:rPr lang="en-GB" sz="2800" b="1" u="sng" dirty="0" smtClean="0">
                <a:solidFill>
                  <a:srgbClr val="00B050"/>
                </a:solidFill>
              </a:rPr>
              <a:t>: </a:t>
            </a:r>
            <a:r>
              <a:rPr lang="en-GB" sz="2800" dirty="0" smtClean="0"/>
              <a:t>	</a:t>
            </a:r>
            <a:r>
              <a:rPr lang="en-GB" sz="2800" dirty="0"/>
              <a:t>Mark </a:t>
            </a:r>
            <a:r>
              <a:rPr lang="en-GB" sz="2800" dirty="0" err="1"/>
              <a:t>est</a:t>
            </a:r>
            <a:r>
              <a:rPr lang="en-GB" sz="2800" dirty="0"/>
              <a:t> grand.</a:t>
            </a:r>
            <a:br>
              <a:rPr lang="en-GB" sz="2800" dirty="0"/>
            </a:br>
            <a:r>
              <a:rPr lang="en-GB" sz="2800" dirty="0"/>
              <a:t>	John </a:t>
            </a:r>
            <a:r>
              <a:rPr lang="en-GB" sz="2800" dirty="0" err="1"/>
              <a:t>est</a:t>
            </a:r>
            <a:r>
              <a:rPr lang="en-GB" sz="2800" dirty="0"/>
              <a:t> </a:t>
            </a:r>
            <a:r>
              <a:rPr lang="en-GB" sz="2800" i="1" dirty="0"/>
              <a:t>plus</a:t>
            </a:r>
            <a:r>
              <a:rPr lang="en-GB" sz="2800" dirty="0"/>
              <a:t> grand </a:t>
            </a:r>
            <a:r>
              <a:rPr lang="en-GB" sz="2800" i="1" dirty="0" err="1"/>
              <a:t>que</a:t>
            </a:r>
            <a:r>
              <a:rPr lang="en-GB" sz="2800" dirty="0"/>
              <a:t> Mark.</a:t>
            </a:r>
          </a:p>
          <a:p>
            <a:pPr>
              <a:buNone/>
            </a:pPr>
            <a:r>
              <a:rPr lang="en-GB" sz="2800" dirty="0" smtClean="0"/>
              <a:t>		Jake </a:t>
            </a:r>
            <a:r>
              <a:rPr lang="en-GB" sz="2800" dirty="0" err="1" smtClean="0"/>
              <a:t>est</a:t>
            </a:r>
            <a:r>
              <a:rPr lang="en-GB" sz="2800" dirty="0" smtClean="0"/>
              <a:t> </a:t>
            </a:r>
            <a:r>
              <a:rPr lang="en-GB" sz="2800" b="1" dirty="0" smtClean="0"/>
              <a:t>________________</a:t>
            </a:r>
            <a:r>
              <a:rPr lang="en-GB" sz="2800" b="1" dirty="0" smtClean="0">
                <a:solidFill>
                  <a:srgbClr val="FFC000"/>
                </a:solidFill>
              </a:rPr>
              <a:t> </a:t>
            </a:r>
            <a:r>
              <a:rPr lang="en-GB" sz="2800" dirty="0" smtClean="0"/>
              <a:t>grand.</a:t>
            </a:r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r>
              <a:rPr lang="en-GB" sz="2800" b="1" u="sng" dirty="0" err="1">
                <a:solidFill>
                  <a:srgbClr val="00B050"/>
                </a:solidFill>
              </a:rPr>
              <a:t>Eg</a:t>
            </a:r>
            <a:r>
              <a:rPr lang="en-GB" sz="2800" b="1" u="sng" dirty="0">
                <a:solidFill>
                  <a:srgbClr val="00B050"/>
                </a:solidFill>
              </a:rPr>
              <a:t>: </a:t>
            </a:r>
            <a:r>
              <a:rPr lang="en-GB" sz="2800" dirty="0"/>
              <a:t>	</a:t>
            </a:r>
            <a:r>
              <a:rPr lang="en-GB" sz="2800" dirty="0" err="1" smtClean="0"/>
              <a:t>Mme</a:t>
            </a:r>
            <a:r>
              <a:rPr lang="en-GB" sz="2800" dirty="0" err="1"/>
              <a:t>.</a:t>
            </a:r>
            <a:r>
              <a:rPr lang="en-GB" sz="2800" dirty="0"/>
              <a:t> </a:t>
            </a:r>
            <a:r>
              <a:rPr lang="en-GB" sz="2800" dirty="0" err="1"/>
              <a:t>Biega</a:t>
            </a:r>
            <a:r>
              <a:rPr lang="en-GB" sz="2800" dirty="0"/>
              <a:t> mange </a:t>
            </a:r>
            <a:r>
              <a:rPr lang="en-GB" sz="2800" dirty="0" err="1"/>
              <a:t>vite</a:t>
            </a:r>
            <a:r>
              <a:rPr lang="en-GB" sz="2800" dirty="0"/>
              <a:t>.</a:t>
            </a:r>
            <a:br>
              <a:rPr lang="en-GB" sz="2800" dirty="0"/>
            </a:br>
            <a:r>
              <a:rPr lang="en-GB" sz="2800" dirty="0"/>
              <a:t>	M. </a:t>
            </a:r>
            <a:r>
              <a:rPr lang="en-GB" sz="2800" dirty="0" err="1"/>
              <a:t>Biega</a:t>
            </a:r>
            <a:r>
              <a:rPr lang="en-GB" sz="2800" dirty="0"/>
              <a:t> mange </a:t>
            </a:r>
            <a:r>
              <a:rPr lang="en-GB" sz="2800" i="1" dirty="0"/>
              <a:t>plus</a:t>
            </a:r>
            <a:r>
              <a:rPr lang="en-GB" sz="2800" dirty="0"/>
              <a:t> </a:t>
            </a:r>
            <a:r>
              <a:rPr lang="en-GB" sz="2800" dirty="0" err="1"/>
              <a:t>vite</a:t>
            </a:r>
            <a:r>
              <a:rPr lang="en-GB" sz="2800" dirty="0"/>
              <a:t> </a:t>
            </a:r>
            <a:r>
              <a:rPr lang="en-GB" sz="2800" i="1" dirty="0" err="1"/>
              <a:t>que</a:t>
            </a:r>
            <a:r>
              <a:rPr lang="en-GB" sz="2800" dirty="0"/>
              <a:t> </a:t>
            </a:r>
            <a:r>
              <a:rPr lang="en-GB" sz="2800" dirty="0" err="1"/>
              <a:t>Mme.</a:t>
            </a:r>
            <a:r>
              <a:rPr lang="en-GB" sz="2800" dirty="0"/>
              <a:t> </a:t>
            </a:r>
            <a:r>
              <a:rPr lang="en-GB" sz="2800" dirty="0" err="1"/>
              <a:t>Biega</a:t>
            </a:r>
            <a:r>
              <a:rPr lang="en-GB" sz="2800" dirty="0"/>
              <a:t>. 		</a:t>
            </a:r>
            <a:r>
              <a:rPr lang="en-GB" sz="2800" dirty="0" smtClean="0"/>
              <a:t>	La </a:t>
            </a:r>
            <a:r>
              <a:rPr lang="en-GB" sz="2800" dirty="0" err="1" smtClean="0"/>
              <a:t>mère</a:t>
            </a:r>
            <a:r>
              <a:rPr lang="en-GB" sz="2800" dirty="0" smtClean="0"/>
              <a:t> de M. </a:t>
            </a:r>
            <a:r>
              <a:rPr lang="en-GB" sz="2800" dirty="0" err="1" smtClean="0"/>
              <a:t>Biega</a:t>
            </a:r>
            <a:r>
              <a:rPr lang="en-GB" sz="2800" dirty="0" smtClean="0"/>
              <a:t> mange </a:t>
            </a:r>
            <a:r>
              <a:rPr lang="en-GB" sz="2800" b="1" dirty="0" smtClean="0"/>
              <a:t>_________________</a:t>
            </a:r>
            <a:r>
              <a:rPr lang="en-GB" sz="2800" b="1" dirty="0" smtClean="0">
                <a:solidFill>
                  <a:srgbClr val="FFC000"/>
                </a:solidFill>
              </a:rPr>
              <a:t> </a:t>
            </a:r>
            <a:r>
              <a:rPr lang="en-GB" sz="2800" dirty="0" err="1" smtClean="0"/>
              <a:t>vite</a:t>
            </a:r>
            <a:r>
              <a:rPr lang="en-GB" sz="2800" dirty="0" smtClean="0"/>
              <a:t>.</a:t>
            </a:r>
          </a:p>
          <a:p>
            <a:pPr>
              <a:buNone/>
            </a:pPr>
            <a:endParaRPr lang="en-GB" sz="2800" dirty="0" smtClean="0"/>
          </a:p>
          <a:p>
            <a:pPr>
              <a:buFont typeface="Arial" charset="0"/>
              <a:buChar char="•"/>
            </a:pPr>
            <a:r>
              <a:rPr lang="en-GB" sz="2800" dirty="0"/>
              <a:t>Pour former le </a:t>
            </a:r>
            <a:r>
              <a:rPr lang="en-GB" sz="2800" b="1" u="sng" dirty="0" err="1" smtClean="0"/>
              <a:t>superlatif</a:t>
            </a:r>
            <a:r>
              <a:rPr lang="en-GB" sz="2800" dirty="0" smtClean="0"/>
              <a:t> des </a:t>
            </a:r>
            <a:r>
              <a:rPr lang="en-GB" sz="2800" dirty="0" err="1"/>
              <a:t>adjectifs</a:t>
            </a:r>
            <a:r>
              <a:rPr lang="en-GB" sz="2800" dirty="0"/>
              <a:t> et des </a:t>
            </a:r>
            <a:r>
              <a:rPr lang="en-GB" sz="2800" dirty="0" err="1"/>
              <a:t>adverbes</a:t>
            </a:r>
            <a:r>
              <a:rPr lang="en-GB" sz="2800" dirty="0" smtClean="0"/>
              <a:t>:</a:t>
            </a:r>
            <a:endParaRPr lang="en-GB" sz="2800" dirty="0"/>
          </a:p>
          <a:p>
            <a:pPr marL="0" indent="0" algn="ctr">
              <a:buNone/>
            </a:pPr>
            <a:r>
              <a:rPr lang="en-GB" sz="2800" b="1" dirty="0" smtClean="0"/>
              <a:t>______________________________________________________</a:t>
            </a:r>
          </a:p>
          <a:p>
            <a:pPr marL="0" indent="0" algn="ctr">
              <a:buNone/>
            </a:pPr>
            <a:r>
              <a:rPr lang="en-GB" sz="2800" b="1" dirty="0" smtClean="0"/>
              <a:t>______________________________________________________</a:t>
            </a:r>
          </a:p>
          <a:p>
            <a:pPr marL="0" indent="0" algn="ctr">
              <a:buNone/>
            </a:pPr>
            <a:endParaRPr lang="en-GB" sz="2800" b="1" dirty="0" smtClean="0">
              <a:solidFill>
                <a:schemeClr val="accent4"/>
              </a:solidFill>
            </a:endParaRPr>
          </a:p>
          <a:p>
            <a:r>
              <a:rPr lang="en-GB" sz="2800" dirty="0"/>
              <a:t>On </a:t>
            </a:r>
            <a:r>
              <a:rPr lang="en-GB" sz="2800" dirty="0" err="1"/>
              <a:t>doit</a:t>
            </a:r>
            <a:r>
              <a:rPr lang="en-GB" sz="2800" dirty="0"/>
              <a:t> </a:t>
            </a:r>
            <a:r>
              <a:rPr lang="en-GB" sz="2800" dirty="0" smtClean="0"/>
              <a:t>______________________ avec </a:t>
            </a:r>
            <a:r>
              <a:rPr lang="en-GB" sz="2800" dirty="0"/>
              <a:t>les </a:t>
            </a:r>
            <a:r>
              <a:rPr lang="en-GB" sz="2800" dirty="0" err="1"/>
              <a:t>adjectifs</a:t>
            </a:r>
            <a:endParaRPr lang="en-GB" sz="2800" dirty="0"/>
          </a:p>
          <a:p>
            <a:pPr marL="0" indent="0" algn="ctr">
              <a:buNone/>
            </a:pPr>
            <a:endParaRPr lang="en-GB" sz="2800" b="1" dirty="0">
              <a:solidFill>
                <a:srgbClr val="00B0F0"/>
              </a:solidFill>
            </a:endParaRPr>
          </a:p>
          <a:p>
            <a:pPr>
              <a:buNone/>
            </a:pP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i="1" dirty="0" err="1" smtClean="0">
                <a:solidFill>
                  <a:srgbClr val="7030A0"/>
                </a:solidFill>
                <a:latin typeface="Arial Rounded MT Bold" pitchFamily="34" charset="0"/>
              </a:rPr>
              <a:t>N’oubliez</a:t>
            </a:r>
            <a:r>
              <a:rPr lang="en-GB" i="1" dirty="0" smtClean="0">
                <a:solidFill>
                  <a:srgbClr val="7030A0"/>
                </a:solidFill>
                <a:latin typeface="Arial Rounded MT Bold" pitchFamily="34" charset="0"/>
              </a:rPr>
              <a:t> pas!</a:t>
            </a:r>
            <a:endParaRPr lang="en-GB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8895804"/>
              </p:ext>
            </p:extLst>
          </p:nvPr>
        </p:nvGraphicFramePr>
        <p:xfrm>
          <a:off x="35496" y="1340768"/>
          <a:ext cx="9036496" cy="3672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9124"/>
                <a:gridCol w="2259124"/>
                <a:gridCol w="2372047"/>
                <a:gridCol w="2146201"/>
              </a:tblGrid>
              <a:tr h="1212907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COMPARATIF</a:t>
                      </a:r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SUPERLATIF</a:t>
                      </a:r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22975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122975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baseline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7544" y="4365104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b="1" dirty="0">
              <a:solidFill>
                <a:schemeClr val="accent4"/>
              </a:solidFill>
            </a:endParaRPr>
          </a:p>
          <a:p>
            <a:endParaRPr lang="en-GB" sz="3600" b="1" dirty="0" smtClean="0"/>
          </a:p>
          <a:p>
            <a:r>
              <a:rPr lang="en-GB" sz="3600" b="1" dirty="0" smtClean="0"/>
              <a:t>**On </a:t>
            </a:r>
            <a:r>
              <a:rPr lang="en-GB" sz="3600" b="1" dirty="0" err="1"/>
              <a:t>doit</a:t>
            </a:r>
            <a:r>
              <a:rPr lang="en-GB" sz="3600" b="1" dirty="0"/>
              <a:t> faire </a:t>
            </a:r>
            <a:r>
              <a:rPr lang="en-GB" sz="3600" b="1" dirty="0" err="1"/>
              <a:t>l’accord</a:t>
            </a:r>
            <a:r>
              <a:rPr lang="en-GB" sz="3600" b="1" dirty="0"/>
              <a:t> avec les </a:t>
            </a:r>
            <a:r>
              <a:rPr lang="en-GB" sz="3600" b="1" dirty="0" err="1"/>
              <a:t>adjectifs</a:t>
            </a:r>
            <a:endParaRPr lang="en-GB" sz="3600" b="1" dirty="0"/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i="1" dirty="0" smtClean="0">
                <a:solidFill>
                  <a:srgbClr val="7030A0"/>
                </a:solidFill>
                <a:latin typeface="Arial Rounded MT Bold" pitchFamily="34" charset="0"/>
              </a:rPr>
              <a:t>Le comparatif et le superlatif de « bon » et « mauvais » (adjectif)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544616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Char char="•"/>
            </a:pPr>
            <a:r>
              <a:rPr lang="en-GB" dirty="0"/>
              <a:t>Pour former le </a:t>
            </a:r>
            <a:r>
              <a:rPr lang="en-GB" b="1" u="sng" dirty="0" err="1" smtClean="0"/>
              <a:t>comparatif</a:t>
            </a:r>
            <a:r>
              <a:rPr lang="en-GB" dirty="0" smtClean="0"/>
              <a:t> de </a:t>
            </a:r>
            <a:r>
              <a:rPr lang="fr-CA" dirty="0" smtClean="0"/>
              <a:t>« bon »</a:t>
            </a:r>
            <a:endParaRPr lang="en-GB" dirty="0"/>
          </a:p>
          <a:p>
            <a:pPr marL="0" indent="0" algn="ctr">
              <a:buNone/>
            </a:pPr>
            <a:r>
              <a:rPr lang="en-GB" b="1" strike="sngStrike" dirty="0">
                <a:solidFill>
                  <a:srgbClr val="FFC000"/>
                </a:solidFill>
              </a:rPr>
              <a:t>PLUS (more) </a:t>
            </a:r>
            <a:r>
              <a:rPr lang="en-GB" b="1" strike="sngStrike" dirty="0"/>
              <a:t>/</a:t>
            </a:r>
            <a:r>
              <a:rPr lang="en-GB" b="1" strike="sngStrike" dirty="0">
                <a:solidFill>
                  <a:srgbClr val="FFC000"/>
                </a:solidFill>
              </a:rPr>
              <a:t>MOINS (less) </a:t>
            </a:r>
            <a:r>
              <a:rPr lang="en-GB" b="1" strike="sngStrike" dirty="0"/>
              <a:t>+</a:t>
            </a:r>
            <a:r>
              <a:rPr lang="en-GB" strike="sngStrike" dirty="0"/>
              <a:t> </a:t>
            </a:r>
            <a:r>
              <a:rPr lang="en-GB" b="1" strike="sngStrike" dirty="0" smtClean="0">
                <a:solidFill>
                  <a:schemeClr val="accent4"/>
                </a:solidFill>
              </a:rPr>
              <a:t>BON/MAUVAIS</a:t>
            </a:r>
            <a:r>
              <a:rPr lang="en-GB" strike="sngStrike" dirty="0" smtClean="0">
                <a:solidFill>
                  <a:schemeClr val="accent4"/>
                </a:solidFill>
              </a:rPr>
              <a:t> </a:t>
            </a:r>
            <a:r>
              <a:rPr lang="en-GB" b="1" strike="sngStrike" dirty="0"/>
              <a:t>+</a:t>
            </a:r>
            <a:r>
              <a:rPr lang="en-GB" strike="sngStrike" dirty="0"/>
              <a:t> </a:t>
            </a:r>
            <a:r>
              <a:rPr lang="en-GB" b="1" strike="sngStrike" dirty="0" smtClean="0">
                <a:solidFill>
                  <a:srgbClr val="00B0F0"/>
                </a:solidFill>
              </a:rPr>
              <a:t>QUE</a:t>
            </a:r>
          </a:p>
          <a:p>
            <a:pPr marL="0" indent="0" algn="ctr">
              <a:buNone/>
            </a:pPr>
            <a:r>
              <a:rPr lang="en-GB" b="1" dirty="0" smtClean="0"/>
              <a:t>___________________________________________</a:t>
            </a:r>
            <a:endParaRPr lang="en-GB" b="1" dirty="0"/>
          </a:p>
          <a:p>
            <a:pPr marL="0" indent="0">
              <a:buNone/>
            </a:pPr>
            <a:endParaRPr lang="en-GB" b="1" dirty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GB" b="1" u="sng" dirty="0" err="1">
                <a:solidFill>
                  <a:srgbClr val="00B050"/>
                </a:solidFill>
              </a:rPr>
              <a:t>Eg</a:t>
            </a:r>
            <a:r>
              <a:rPr lang="en-GB" b="1" u="sng" dirty="0">
                <a:solidFill>
                  <a:srgbClr val="00B050"/>
                </a:solidFill>
              </a:rPr>
              <a:t>:</a:t>
            </a:r>
            <a:r>
              <a:rPr lang="en-GB" dirty="0"/>
              <a:t>	</a:t>
            </a:r>
            <a:r>
              <a:rPr lang="en-GB" dirty="0" smtClean="0"/>
              <a:t>La France </a:t>
            </a:r>
            <a:r>
              <a:rPr lang="en-GB" dirty="0" err="1" smtClean="0"/>
              <a:t>est</a:t>
            </a:r>
            <a:r>
              <a:rPr lang="en-GB" dirty="0" smtClean="0"/>
              <a:t> </a:t>
            </a:r>
            <a:r>
              <a:rPr lang="en-GB" b="1" strike="sngStrike" dirty="0">
                <a:solidFill>
                  <a:srgbClr val="FFC000"/>
                </a:solidFill>
              </a:rPr>
              <a:t>plus bonne</a:t>
            </a:r>
            <a:r>
              <a:rPr lang="en-GB" b="1" dirty="0">
                <a:solidFill>
                  <a:srgbClr val="FFC000"/>
                </a:solidFill>
              </a:rPr>
              <a:t> </a:t>
            </a:r>
            <a:r>
              <a:rPr lang="en-GB" b="1" dirty="0" smtClean="0"/>
              <a:t>_______________</a:t>
            </a:r>
            <a:r>
              <a:rPr lang="en-GB" dirty="0" smtClean="0"/>
              <a:t>les </a:t>
            </a:r>
            <a:r>
              <a:rPr lang="en-GB" dirty="0" err="1" smtClean="0"/>
              <a:t>États-Unis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	</a:t>
            </a:r>
            <a:endParaRPr lang="en-GB" dirty="0" smtClean="0"/>
          </a:p>
          <a:p>
            <a:r>
              <a:rPr lang="en-GB" dirty="0"/>
              <a:t>Pour former le </a:t>
            </a:r>
            <a:r>
              <a:rPr lang="en-GB" b="1" u="sng" dirty="0" err="1" smtClean="0"/>
              <a:t>superlatif</a:t>
            </a:r>
            <a:r>
              <a:rPr lang="en-GB" dirty="0" smtClean="0"/>
              <a:t> de </a:t>
            </a:r>
            <a:r>
              <a:rPr lang="fr-CA" dirty="0"/>
              <a:t>« bon </a:t>
            </a:r>
            <a:r>
              <a:rPr lang="fr-CA" dirty="0" smtClean="0"/>
              <a:t>»</a:t>
            </a:r>
            <a:endParaRPr lang="en-GB" dirty="0"/>
          </a:p>
          <a:p>
            <a:pPr algn="ctr">
              <a:buNone/>
            </a:pPr>
            <a:r>
              <a:rPr lang="en-GB" b="1" strike="sngStrike" dirty="0">
                <a:solidFill>
                  <a:srgbClr val="FF0000"/>
                </a:solidFill>
              </a:rPr>
              <a:t>LE/LA/LES</a:t>
            </a:r>
            <a:r>
              <a:rPr lang="en-GB" b="1" strike="sngStrike" dirty="0">
                <a:solidFill>
                  <a:srgbClr val="FFC000"/>
                </a:solidFill>
              </a:rPr>
              <a:t> </a:t>
            </a:r>
            <a:r>
              <a:rPr lang="en-GB" b="1" strike="sngStrike" dirty="0"/>
              <a:t>+</a:t>
            </a:r>
            <a:r>
              <a:rPr lang="en-GB" b="1" strike="sngStrike" dirty="0">
                <a:solidFill>
                  <a:srgbClr val="FFC000"/>
                </a:solidFill>
              </a:rPr>
              <a:t> PLUS </a:t>
            </a:r>
            <a:r>
              <a:rPr lang="en-GB" b="1" strike="sngStrike" dirty="0"/>
              <a:t>/</a:t>
            </a:r>
            <a:r>
              <a:rPr lang="en-GB" b="1" strike="sngStrike" dirty="0">
                <a:solidFill>
                  <a:srgbClr val="FFC000"/>
                </a:solidFill>
              </a:rPr>
              <a:t>MOINS </a:t>
            </a:r>
            <a:r>
              <a:rPr lang="en-GB" b="1" strike="sngStrike" dirty="0"/>
              <a:t>+</a:t>
            </a:r>
            <a:r>
              <a:rPr lang="en-GB" strike="sngStrike" dirty="0"/>
              <a:t> </a:t>
            </a:r>
            <a:r>
              <a:rPr lang="en-GB" b="1" strike="sngStrike" dirty="0" smtClean="0">
                <a:solidFill>
                  <a:schemeClr val="accent4"/>
                </a:solidFill>
              </a:rPr>
              <a:t>BON/MAUVAIS</a:t>
            </a:r>
            <a:endParaRPr lang="en-GB" strike="sngStrike" dirty="0"/>
          </a:p>
          <a:p>
            <a:pPr algn="ctr">
              <a:buNone/>
            </a:pPr>
            <a:r>
              <a:rPr lang="en-GB" b="1" dirty="0" smtClean="0"/>
              <a:t>___________________________________________</a:t>
            </a:r>
          </a:p>
          <a:p>
            <a:pPr algn="ctr">
              <a:buNone/>
            </a:pPr>
            <a:endParaRPr lang="en-GB" b="1" dirty="0" smtClean="0">
              <a:solidFill>
                <a:schemeClr val="accent4"/>
              </a:solidFill>
            </a:endParaRPr>
          </a:p>
          <a:p>
            <a:pPr>
              <a:buNone/>
            </a:pPr>
            <a:r>
              <a:rPr lang="en-GB" b="1" u="sng" dirty="0" err="1">
                <a:solidFill>
                  <a:srgbClr val="00B050"/>
                </a:solidFill>
              </a:rPr>
              <a:t>Eg</a:t>
            </a:r>
            <a:r>
              <a:rPr lang="en-GB" b="1" u="sng" dirty="0">
                <a:solidFill>
                  <a:srgbClr val="00B050"/>
                </a:solidFill>
              </a:rPr>
              <a:t>:</a:t>
            </a:r>
            <a:r>
              <a:rPr lang="en-GB" dirty="0"/>
              <a:t>	</a:t>
            </a:r>
            <a:r>
              <a:rPr lang="en-GB" dirty="0"/>
              <a:t>Les </a:t>
            </a:r>
            <a:r>
              <a:rPr lang="en-GB" dirty="0" err="1"/>
              <a:t>États-Unis</a:t>
            </a:r>
            <a:r>
              <a:rPr lang="en-GB" dirty="0"/>
              <a:t> </a:t>
            </a:r>
            <a:r>
              <a:rPr lang="en-GB" dirty="0" err="1" smtClean="0"/>
              <a:t>sont</a:t>
            </a:r>
            <a:r>
              <a:rPr lang="en-GB" b="1" dirty="0"/>
              <a:t> ________________________</a:t>
            </a:r>
            <a:r>
              <a:rPr lang="en-GB" dirty="0"/>
              <a:t>.</a:t>
            </a:r>
            <a:r>
              <a:rPr lang="en-GB" dirty="0" smtClean="0"/>
              <a:t> </a:t>
            </a:r>
            <a:r>
              <a:rPr lang="en-GB" dirty="0"/>
              <a:t>Le </a:t>
            </a:r>
            <a:r>
              <a:rPr lang="en-GB" dirty="0" smtClean="0"/>
              <a:t>Canada </a:t>
            </a:r>
            <a:r>
              <a:rPr lang="en-GB" dirty="0" err="1" smtClean="0"/>
              <a:t>est</a:t>
            </a:r>
            <a:r>
              <a:rPr lang="en-GB" dirty="0" smtClean="0"/>
              <a:t> </a:t>
            </a:r>
            <a:r>
              <a:rPr lang="en-GB" b="1" dirty="0" smtClean="0"/>
              <a:t>________________________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endParaRPr lang="en-GB" b="1" dirty="0" smtClean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279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i="1" dirty="0">
                <a:solidFill>
                  <a:srgbClr val="7030A0"/>
                </a:solidFill>
                <a:latin typeface="Arial Rounded MT Bold" pitchFamily="34" charset="0"/>
              </a:rPr>
              <a:t>Le comparatif et le superlatif de « </a:t>
            </a:r>
            <a:r>
              <a:rPr lang="fr-CA" i="1" dirty="0" smtClean="0">
                <a:solidFill>
                  <a:srgbClr val="7030A0"/>
                </a:solidFill>
                <a:latin typeface="Arial Rounded MT Bold" pitchFamily="34" charset="0"/>
              </a:rPr>
              <a:t>bien</a:t>
            </a:r>
            <a:r>
              <a:rPr lang="fr-CA" i="1" dirty="0">
                <a:solidFill>
                  <a:srgbClr val="7030A0"/>
                </a:solidFill>
                <a:latin typeface="Arial Rounded MT Bold" pitchFamily="34" charset="0"/>
              </a:rPr>
              <a:t> </a:t>
            </a:r>
            <a:r>
              <a:rPr lang="fr-CA" i="1" dirty="0" smtClean="0">
                <a:solidFill>
                  <a:srgbClr val="7030A0"/>
                </a:solidFill>
                <a:latin typeface="Arial Rounded MT Bold" pitchFamily="34" charset="0"/>
              </a:rPr>
              <a:t>» et « mal » (adverbes)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12776"/>
            <a:ext cx="9036496" cy="5328592"/>
          </a:xfrm>
        </p:spPr>
        <p:txBody>
          <a:bodyPr>
            <a:normAutofit fontScale="92500" lnSpcReduction="20000"/>
          </a:bodyPr>
          <a:lstStyle/>
          <a:p>
            <a:pPr>
              <a:buFont typeface="Arial" charset="0"/>
              <a:buChar char="•"/>
            </a:pPr>
            <a:r>
              <a:rPr lang="en-GB" dirty="0"/>
              <a:t>Pour former le </a:t>
            </a:r>
            <a:r>
              <a:rPr lang="en-GB" b="1" u="sng" dirty="0" err="1"/>
              <a:t>comparatif</a:t>
            </a:r>
            <a:r>
              <a:rPr lang="en-GB" dirty="0"/>
              <a:t> de </a:t>
            </a:r>
            <a:r>
              <a:rPr lang="fr-CA" dirty="0"/>
              <a:t>« </a:t>
            </a:r>
            <a:r>
              <a:rPr lang="fr-CA" dirty="0" smtClean="0"/>
              <a:t>bien</a:t>
            </a:r>
            <a:r>
              <a:rPr lang="fr-CA" dirty="0"/>
              <a:t> </a:t>
            </a:r>
            <a:r>
              <a:rPr lang="fr-CA" dirty="0" smtClean="0"/>
              <a:t>»/« mal »</a:t>
            </a:r>
            <a:endParaRPr lang="en-GB" dirty="0"/>
          </a:p>
          <a:p>
            <a:pPr marL="0" indent="0" algn="ctr">
              <a:buNone/>
            </a:pPr>
            <a:r>
              <a:rPr lang="en-GB" b="1" strike="sngStrike" dirty="0">
                <a:solidFill>
                  <a:srgbClr val="FFC000"/>
                </a:solidFill>
              </a:rPr>
              <a:t>PLUS (more) </a:t>
            </a:r>
            <a:r>
              <a:rPr lang="en-GB" b="1" strike="sngStrike" dirty="0"/>
              <a:t>/</a:t>
            </a:r>
            <a:r>
              <a:rPr lang="en-GB" b="1" strike="sngStrike" dirty="0">
                <a:solidFill>
                  <a:srgbClr val="FFC000"/>
                </a:solidFill>
              </a:rPr>
              <a:t>MOINS (less) </a:t>
            </a:r>
            <a:r>
              <a:rPr lang="en-GB" b="1" strike="sngStrike" dirty="0"/>
              <a:t>+</a:t>
            </a:r>
            <a:r>
              <a:rPr lang="en-GB" strike="sngStrike" dirty="0"/>
              <a:t> </a:t>
            </a:r>
            <a:r>
              <a:rPr lang="en-GB" b="1" strike="sngStrike" dirty="0" smtClean="0">
                <a:solidFill>
                  <a:schemeClr val="accent4"/>
                </a:solidFill>
              </a:rPr>
              <a:t>BIEN/MAL</a:t>
            </a:r>
            <a:r>
              <a:rPr lang="en-GB" b="1" strike="sngStrike" dirty="0" smtClean="0"/>
              <a:t>+</a:t>
            </a:r>
            <a:r>
              <a:rPr lang="en-GB" strike="sngStrike" dirty="0" smtClean="0"/>
              <a:t> </a:t>
            </a:r>
            <a:r>
              <a:rPr lang="en-GB" b="1" strike="sngStrike" dirty="0">
                <a:solidFill>
                  <a:srgbClr val="00B0F0"/>
                </a:solidFill>
              </a:rPr>
              <a:t>QUE</a:t>
            </a:r>
          </a:p>
          <a:p>
            <a:pPr marL="0" indent="0" algn="ctr">
              <a:buNone/>
            </a:pPr>
            <a:r>
              <a:rPr lang="en-GB" b="1" dirty="0" smtClean="0"/>
              <a:t>_____________________________________________</a:t>
            </a:r>
            <a:endParaRPr lang="en-GB" b="1" dirty="0"/>
          </a:p>
          <a:p>
            <a:pPr marL="0" indent="0">
              <a:buNone/>
            </a:pPr>
            <a:endParaRPr lang="en-GB" b="1" dirty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GB" b="1" u="sng" dirty="0" err="1" smtClean="0">
                <a:solidFill>
                  <a:srgbClr val="00B050"/>
                </a:solidFill>
              </a:rPr>
              <a:t>Eg</a:t>
            </a:r>
            <a:r>
              <a:rPr lang="en-GB" b="1" u="sng" dirty="0" smtClean="0">
                <a:solidFill>
                  <a:srgbClr val="00B050"/>
                </a:solidFill>
              </a:rPr>
              <a:t>:</a:t>
            </a:r>
            <a:r>
              <a:rPr lang="en-GB" dirty="0" smtClean="0"/>
              <a:t>	</a:t>
            </a:r>
            <a:r>
              <a:rPr lang="en-GB" dirty="0" err="1" smtClean="0"/>
              <a:t>L’avion</a:t>
            </a:r>
            <a:r>
              <a:rPr lang="en-GB" dirty="0" smtClean="0"/>
              <a:t> </a:t>
            </a:r>
            <a:r>
              <a:rPr lang="en-GB" dirty="0" err="1" smtClean="0"/>
              <a:t>marche</a:t>
            </a:r>
            <a:r>
              <a:rPr lang="en-GB" dirty="0" smtClean="0"/>
              <a:t> </a:t>
            </a:r>
            <a:r>
              <a:rPr lang="en-GB" strike="sngStrike" dirty="0" smtClean="0"/>
              <a:t>plus </a:t>
            </a:r>
            <a:r>
              <a:rPr lang="en-GB" strike="sngStrike" dirty="0" err="1" smtClean="0"/>
              <a:t>bien</a:t>
            </a:r>
            <a:r>
              <a:rPr lang="en-GB" dirty="0" smtClean="0"/>
              <a:t> </a:t>
            </a:r>
            <a:r>
              <a:rPr lang="en-GB" b="1" dirty="0" smtClean="0"/>
              <a:t>_____________________</a:t>
            </a:r>
            <a:r>
              <a:rPr lang="en-GB" b="1" dirty="0" smtClean="0">
                <a:solidFill>
                  <a:srgbClr val="FFC000"/>
                </a:solidFill>
              </a:rPr>
              <a:t>     	</a:t>
            </a:r>
            <a:r>
              <a:rPr lang="en-GB" dirty="0" smtClean="0"/>
              <a:t>la </a:t>
            </a:r>
            <a:r>
              <a:rPr lang="en-GB" dirty="0" err="1" smtClean="0"/>
              <a:t>voiture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	</a:t>
            </a:r>
          </a:p>
          <a:p>
            <a:pPr>
              <a:buFont typeface="Arial" charset="0"/>
              <a:buChar char="•"/>
            </a:pPr>
            <a:r>
              <a:rPr lang="en-GB" dirty="0"/>
              <a:t>Pour former le </a:t>
            </a:r>
            <a:r>
              <a:rPr lang="en-GB" b="1" u="sng" dirty="0" err="1"/>
              <a:t>superlatif</a:t>
            </a:r>
            <a:r>
              <a:rPr lang="en-GB" dirty="0"/>
              <a:t> de </a:t>
            </a:r>
            <a:r>
              <a:rPr lang="fr-CA" dirty="0"/>
              <a:t>« bien »/« mal »</a:t>
            </a:r>
            <a:endParaRPr lang="en-GB" dirty="0"/>
          </a:p>
          <a:p>
            <a:pPr algn="ctr">
              <a:buNone/>
            </a:pPr>
            <a:r>
              <a:rPr lang="en-GB" b="1" strike="sngStrike" dirty="0" smtClean="0">
                <a:solidFill>
                  <a:srgbClr val="FF0000"/>
                </a:solidFill>
              </a:rPr>
              <a:t>LE </a:t>
            </a:r>
            <a:r>
              <a:rPr lang="en-GB" b="1" strike="sngStrike" dirty="0" smtClean="0"/>
              <a:t>+</a:t>
            </a:r>
            <a:r>
              <a:rPr lang="en-GB" b="1" strike="sngStrike" dirty="0" smtClean="0">
                <a:solidFill>
                  <a:srgbClr val="FFC000"/>
                </a:solidFill>
              </a:rPr>
              <a:t> </a:t>
            </a:r>
            <a:r>
              <a:rPr lang="en-GB" b="1" strike="sngStrike" dirty="0">
                <a:solidFill>
                  <a:srgbClr val="FFC000"/>
                </a:solidFill>
              </a:rPr>
              <a:t>PLUS </a:t>
            </a:r>
            <a:r>
              <a:rPr lang="en-GB" b="1" strike="sngStrike" dirty="0"/>
              <a:t>/</a:t>
            </a:r>
            <a:r>
              <a:rPr lang="en-GB" b="1" strike="sngStrike" dirty="0">
                <a:solidFill>
                  <a:srgbClr val="FFC000"/>
                </a:solidFill>
              </a:rPr>
              <a:t>MOINS </a:t>
            </a:r>
            <a:r>
              <a:rPr lang="en-GB" b="1" strike="sngStrike" dirty="0"/>
              <a:t>+</a:t>
            </a:r>
            <a:r>
              <a:rPr lang="en-GB" strike="sngStrike" dirty="0"/>
              <a:t> </a:t>
            </a:r>
            <a:r>
              <a:rPr lang="en-GB" b="1" strike="sngStrike" dirty="0" smtClean="0">
                <a:solidFill>
                  <a:schemeClr val="accent4"/>
                </a:solidFill>
              </a:rPr>
              <a:t>BIEN/MAL</a:t>
            </a:r>
            <a:endParaRPr lang="en-GB" strike="sngStrike" dirty="0"/>
          </a:p>
          <a:p>
            <a:pPr algn="ctr">
              <a:buNone/>
            </a:pPr>
            <a:r>
              <a:rPr lang="en-GB" b="1" dirty="0" smtClean="0"/>
              <a:t>_____________________________________________</a:t>
            </a:r>
            <a:endParaRPr lang="en-GB" b="1" dirty="0"/>
          </a:p>
          <a:p>
            <a:pPr algn="ctr">
              <a:buNone/>
            </a:pPr>
            <a:endParaRPr lang="en-GB" b="1" dirty="0">
              <a:solidFill>
                <a:schemeClr val="accent4"/>
              </a:solidFill>
            </a:endParaRPr>
          </a:p>
          <a:p>
            <a:pPr>
              <a:buNone/>
            </a:pPr>
            <a:r>
              <a:rPr lang="en-GB" b="1" u="sng" dirty="0" err="1">
                <a:solidFill>
                  <a:srgbClr val="00B050"/>
                </a:solidFill>
              </a:rPr>
              <a:t>Eg</a:t>
            </a:r>
            <a:r>
              <a:rPr lang="en-GB" b="1" u="sng" dirty="0">
                <a:solidFill>
                  <a:srgbClr val="00B050"/>
                </a:solidFill>
              </a:rPr>
              <a:t>:</a:t>
            </a:r>
            <a:r>
              <a:rPr lang="en-GB" dirty="0"/>
              <a:t>	</a:t>
            </a:r>
            <a:r>
              <a:rPr lang="en-GB" dirty="0" smtClean="0"/>
              <a:t>La </a:t>
            </a:r>
            <a:r>
              <a:rPr lang="en-GB" dirty="0" err="1" smtClean="0"/>
              <a:t>voiture</a:t>
            </a:r>
            <a:r>
              <a:rPr lang="en-GB" dirty="0" smtClean="0"/>
              <a:t> de Fred </a:t>
            </a:r>
            <a:r>
              <a:rPr lang="en-GB" dirty="0" err="1" smtClean="0"/>
              <a:t>Flinstone</a:t>
            </a:r>
            <a:r>
              <a:rPr lang="en-GB" dirty="0" smtClean="0"/>
              <a:t> </a:t>
            </a:r>
            <a:r>
              <a:rPr lang="en-GB" dirty="0" err="1" smtClean="0"/>
              <a:t>marche</a:t>
            </a:r>
            <a:r>
              <a:rPr lang="en-GB" dirty="0" smtClean="0"/>
              <a:t> </a:t>
            </a:r>
            <a:r>
              <a:rPr lang="en-GB" b="1" dirty="0" smtClean="0"/>
              <a:t>___________</a:t>
            </a:r>
            <a:r>
              <a:rPr lang="en-GB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326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i="1" u="sng" dirty="0" err="1" smtClean="0">
                <a:solidFill>
                  <a:srgbClr val="7030A0"/>
                </a:solidFill>
                <a:latin typeface="Arial Rounded MT Bold" pitchFamily="34" charset="0"/>
              </a:rPr>
              <a:t>N’oubliez</a:t>
            </a:r>
            <a:r>
              <a:rPr lang="en-GB" i="1" u="sng" dirty="0" smtClean="0">
                <a:solidFill>
                  <a:srgbClr val="7030A0"/>
                </a:solidFill>
                <a:latin typeface="Arial Rounded MT Bold" pitchFamily="34" charset="0"/>
              </a:rPr>
              <a:t> pas!</a:t>
            </a:r>
            <a:endParaRPr lang="en-US" u="sng" dirty="0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5176968"/>
              </p:ext>
            </p:extLst>
          </p:nvPr>
        </p:nvGraphicFramePr>
        <p:xfrm>
          <a:off x="174340" y="1592135"/>
          <a:ext cx="8795320" cy="22689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8830"/>
                <a:gridCol w="2265666"/>
                <a:gridCol w="2304256"/>
                <a:gridCol w="2026568"/>
              </a:tblGrid>
              <a:tr h="61273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COMPARATIF de </a:t>
                      </a:r>
                      <a:r>
                        <a:rPr lang="fr-CA" noProof="0" dirty="0" smtClean="0"/>
                        <a:t>« bon »  /  « mauvais »</a:t>
                      </a:r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SUPERLATIF de </a:t>
                      </a:r>
                      <a:r>
                        <a:rPr lang="fr-CA" noProof="0" dirty="0" smtClean="0"/>
                        <a:t>« bon » /  « mauvais »</a:t>
                      </a:r>
                      <a:endParaRPr lang="en-GB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0434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better...</a:t>
                      </a:r>
                      <a:r>
                        <a:rPr lang="en-GB" baseline="0" dirty="0" smtClean="0"/>
                        <a:t> than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the best</a:t>
                      </a:r>
                      <a:endParaRPr lang="en-GB" dirty="0"/>
                    </a:p>
                  </a:txBody>
                  <a:tcPr anchor="ctr"/>
                </a:tc>
              </a:tr>
              <a:tr h="61273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worse... than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the worst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1216658"/>
              </p:ext>
            </p:extLst>
          </p:nvPr>
        </p:nvGraphicFramePr>
        <p:xfrm>
          <a:off x="174340" y="4400447"/>
          <a:ext cx="8795320" cy="22689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8830"/>
                <a:gridCol w="2265666"/>
                <a:gridCol w="2304256"/>
                <a:gridCol w="2026568"/>
              </a:tblGrid>
              <a:tr h="61273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COMPARATIF de </a:t>
                      </a:r>
                      <a:r>
                        <a:rPr lang="fr-CA" noProof="0" dirty="0" smtClean="0"/>
                        <a:t>« bien »   /   « mal »</a:t>
                      </a:r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SUPERLATIF de </a:t>
                      </a:r>
                      <a:r>
                        <a:rPr lang="fr-CA" noProof="0" dirty="0" smtClean="0"/>
                        <a:t>« bien »   /   « mal »</a:t>
                      </a:r>
                      <a:endParaRPr lang="en-GB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0434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better...</a:t>
                      </a:r>
                      <a:r>
                        <a:rPr lang="en-GB" baseline="0" dirty="0" smtClean="0"/>
                        <a:t> than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the best</a:t>
                      </a:r>
                      <a:endParaRPr lang="en-GB" dirty="0"/>
                    </a:p>
                  </a:txBody>
                  <a:tcPr anchor="ctr"/>
                </a:tc>
              </a:tr>
              <a:tr h="61273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worse... than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the worst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609600" y="895474"/>
            <a:ext cx="8229600" cy="8053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Adjectif</a:t>
            </a:r>
            <a:r>
              <a:rPr lang="en-GB" sz="3200" i="1" dirty="0" smtClean="0">
                <a:solidFill>
                  <a:srgbClr val="7030A0"/>
                </a:solidFill>
                <a:latin typeface="Arial Rounded MT Bold" pitchFamily="34" charset="0"/>
              </a:rPr>
              <a:t> </a:t>
            </a:r>
            <a:r>
              <a:rPr lang="en-GB" sz="3200" i="1" dirty="0" smtClean="0">
                <a:solidFill>
                  <a:srgbClr val="7030A0"/>
                </a:solidFill>
                <a:latin typeface="Arial Rounded MT Bold" pitchFamily="34" charset="0"/>
                <a:sym typeface="Wingdings" pitchFamily="2" charset="2"/>
              </a:rPr>
              <a:t> bon/</a:t>
            </a:r>
            <a:r>
              <a:rPr lang="en-GB" sz="3200" i="1" dirty="0" err="1" smtClean="0">
                <a:solidFill>
                  <a:srgbClr val="7030A0"/>
                </a:solidFill>
                <a:latin typeface="Arial Rounded MT Bold" pitchFamily="34" charset="0"/>
                <a:sym typeface="Wingdings" pitchFamily="2" charset="2"/>
              </a:rPr>
              <a:t>mauvais</a:t>
            </a:r>
            <a:endParaRPr lang="en-US" sz="32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09600" y="3785220"/>
            <a:ext cx="8229600" cy="723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Adverbe</a:t>
            </a:r>
            <a:r>
              <a:rPr lang="en-GB" sz="3200" i="1" dirty="0" smtClean="0">
                <a:solidFill>
                  <a:srgbClr val="7030A0"/>
                </a:solidFill>
                <a:latin typeface="Arial Rounded MT Bold" pitchFamily="34" charset="0"/>
              </a:rPr>
              <a:t> </a:t>
            </a:r>
            <a:r>
              <a:rPr lang="en-GB" sz="3200" i="1" dirty="0" smtClean="0">
                <a:solidFill>
                  <a:srgbClr val="7030A0"/>
                </a:solidFill>
                <a:latin typeface="Arial Rounded MT Bold" pitchFamily="34" charset="0"/>
                <a:sym typeface="Wingdings" pitchFamily="2" charset="2"/>
              </a:rPr>
              <a:t> </a:t>
            </a:r>
            <a:r>
              <a:rPr lang="en-GB" sz="3200" i="1" dirty="0" err="1" smtClean="0">
                <a:solidFill>
                  <a:srgbClr val="7030A0"/>
                </a:solidFill>
                <a:latin typeface="Arial Rounded MT Bold" pitchFamily="34" charset="0"/>
                <a:sym typeface="Wingdings" pitchFamily="2" charset="2"/>
              </a:rPr>
              <a:t>bien</a:t>
            </a:r>
            <a:r>
              <a:rPr lang="en-GB" sz="3200" i="1" dirty="0" smtClean="0">
                <a:solidFill>
                  <a:srgbClr val="7030A0"/>
                </a:solidFill>
                <a:latin typeface="Arial Rounded MT Bold" pitchFamily="34" charset="0"/>
                <a:sym typeface="Wingdings" pitchFamily="2" charset="2"/>
              </a:rPr>
              <a:t>/mal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4103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119</Words>
  <Application>Microsoft Office PowerPoint</Application>
  <PresentationFormat>On-screen Show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Le comparatif et le superlatif ?</vt:lpstr>
      <vt:lpstr>Le comparatif</vt:lpstr>
      <vt:lpstr>Le comparatif</vt:lpstr>
      <vt:lpstr>Le superlatif</vt:lpstr>
      <vt:lpstr>N’oubliez pas!</vt:lpstr>
      <vt:lpstr>Le comparatif et le superlatif de « bon » et « mauvais » (adjectif)</vt:lpstr>
      <vt:lpstr>Le comparatif et le superlatif de « bien » et « mal » (adverbes)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Comparatif ou superlatif ?</dc:title>
  <dc:creator>syl</dc:creator>
  <cp:lastModifiedBy>Biega, Sarah</cp:lastModifiedBy>
  <cp:revision>50</cp:revision>
  <cp:lastPrinted>2015-01-05T12:49:08Z</cp:lastPrinted>
  <dcterms:created xsi:type="dcterms:W3CDTF">2008-07-02T14:25:45Z</dcterms:created>
  <dcterms:modified xsi:type="dcterms:W3CDTF">2015-05-27T15:57:55Z</dcterms:modified>
</cp:coreProperties>
</file>